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  <p:sldId id="265" r:id="rId11"/>
    <p:sldId id="269" r:id="rId12"/>
    <p:sldId id="266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993" autoAdjust="0"/>
  </p:normalViewPr>
  <p:slideViewPr>
    <p:cSldViewPr snapToGrid="0">
      <p:cViewPr varScale="1">
        <p:scale>
          <a:sx n="66" d="100"/>
          <a:sy n="66" d="100"/>
        </p:scale>
        <p:origin x="125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92C88-0C32-4AF6-9433-2F64C8FA0A0B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21F85-708F-4D74-A811-9156E1604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3394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21F85-708F-4D74-A811-9156E1604E4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4506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Paquetes: lista de paquetes</a:t>
            </a:r>
            <a:r>
              <a:rPr lang="es-ES" baseline="0" dirty="0" smtClean="0"/>
              <a:t> básicos del sistema de R, internos. Nos muestra:</a:t>
            </a:r>
          </a:p>
          <a:p>
            <a:endParaRPr lang="es-ES" baseline="0" dirty="0" smtClean="0"/>
          </a:p>
          <a:p>
            <a:r>
              <a:rPr lang="es-ES" baseline="0" dirty="0" smtClean="0"/>
              <a:t>-paquetes ya instalados al hacer la instalación de R Studio </a:t>
            </a:r>
            <a:r>
              <a:rPr lang="es-ES" baseline="0" dirty="0" smtClean="0">
                <a:sym typeface="Wingdings" panose="05000000000000000000" pitchFamily="2" charset="2"/>
              </a:rPr>
              <a:t> estos no tendremos que cargarlos cada vez que abramos </a:t>
            </a:r>
            <a:r>
              <a:rPr lang="es-ES" baseline="0" dirty="0" err="1" smtClean="0">
                <a:sym typeface="Wingdings" panose="05000000000000000000" pitchFamily="2" charset="2"/>
              </a:rPr>
              <a:t>Rstudio</a:t>
            </a:r>
            <a:r>
              <a:rPr lang="es-ES" baseline="0" dirty="0" smtClean="0">
                <a:sym typeface="Wingdings" panose="05000000000000000000" pitchFamily="2" charset="2"/>
              </a:rPr>
              <a:t>, son básicos</a:t>
            </a:r>
          </a:p>
          <a:p>
            <a:r>
              <a:rPr lang="es-ES" baseline="0" dirty="0" smtClean="0">
                <a:sym typeface="Wingdings" panose="05000000000000000000" pitchFamily="2" charset="2"/>
              </a:rPr>
              <a:t>-disponibles pero no instalados  tendremos que instalarlos manualmente, como luego veremos.</a:t>
            </a:r>
          </a:p>
          <a:p>
            <a:endParaRPr lang="es-ES" baseline="0" dirty="0" smtClean="0">
              <a:sym typeface="Wingdings" panose="05000000000000000000" pitchFamily="2" charset="2"/>
            </a:endParaRPr>
          </a:p>
          <a:p>
            <a:r>
              <a:rPr lang="es-ES" baseline="0" dirty="0" smtClean="0">
                <a:sym typeface="Wingdings" panose="05000000000000000000" pitchFamily="2" charset="2"/>
              </a:rPr>
              <a:t>Esta opción es muy útil para ver de forma rápida y visual los paquetes que tenemos instalados y su información (versión de R, </a:t>
            </a:r>
            <a:r>
              <a:rPr lang="es-ES" baseline="0" dirty="0" err="1" smtClean="0">
                <a:sym typeface="Wingdings" panose="05000000000000000000" pitchFamily="2" charset="2"/>
              </a:rPr>
              <a:t>etc</a:t>
            </a:r>
            <a:r>
              <a:rPr lang="es-ES" baseline="0" dirty="0" smtClean="0">
                <a:sym typeface="Wingdings" panose="05000000000000000000" pitchFamily="2" charset="2"/>
              </a:rPr>
              <a:t>)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21F85-708F-4D74-A811-9156E1604E4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756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5716-097D-4F36-8856-C971A8DD5534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257D-8F73-4A0B-A17D-4403CC5DB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839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5716-097D-4F36-8856-C971A8DD5534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257D-8F73-4A0B-A17D-4403CC5DB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12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5716-097D-4F36-8856-C971A8DD5534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257D-8F73-4A0B-A17D-4403CC5DB215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1007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5716-097D-4F36-8856-C971A8DD5534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257D-8F73-4A0B-A17D-4403CC5DB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6976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5716-097D-4F36-8856-C971A8DD5534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257D-8F73-4A0B-A17D-4403CC5DB215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9705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5716-097D-4F36-8856-C971A8DD5534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257D-8F73-4A0B-A17D-4403CC5DB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6386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5716-097D-4F36-8856-C971A8DD5534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257D-8F73-4A0B-A17D-4403CC5DB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3525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5716-097D-4F36-8856-C971A8DD5534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257D-8F73-4A0B-A17D-4403CC5DB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7483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5716-097D-4F36-8856-C971A8DD5534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257D-8F73-4A0B-A17D-4403CC5DB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1853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5716-097D-4F36-8856-C971A8DD5534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257D-8F73-4A0B-A17D-4403CC5DB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5404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5716-097D-4F36-8856-C971A8DD5534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257D-8F73-4A0B-A17D-4403CC5DB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592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5716-097D-4F36-8856-C971A8DD5534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257D-8F73-4A0B-A17D-4403CC5DB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786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5716-097D-4F36-8856-C971A8DD5534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257D-8F73-4A0B-A17D-4403CC5DB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964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5716-097D-4F36-8856-C971A8DD5534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257D-8F73-4A0B-A17D-4403CC5DB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0204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5716-097D-4F36-8856-C971A8DD5534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257D-8F73-4A0B-A17D-4403CC5DB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0185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5716-097D-4F36-8856-C971A8DD5534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257D-8F73-4A0B-A17D-4403CC5DB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8381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95716-097D-4F36-8856-C971A8DD5534}" type="datetimeFigureOut">
              <a:rPr lang="es-ES" smtClean="0"/>
              <a:t>27/04/2025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5B4257D-8F73-4A0B-A17D-4403CC5DB21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736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osit.co/download/rstudio-desktop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37549" y="1594306"/>
            <a:ext cx="8695269" cy="1646302"/>
          </a:xfrm>
        </p:spPr>
        <p:txBody>
          <a:bodyPr/>
          <a:lstStyle/>
          <a:p>
            <a:r>
              <a:rPr lang="es-ES" dirty="0" smtClean="0"/>
              <a:t>Introducción a R y </a:t>
            </a:r>
            <a:r>
              <a:rPr lang="es-ES" dirty="0" err="1" smtClean="0"/>
              <a:t>RStudio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2400" b="1" dirty="0" smtClean="0"/>
              <a:t>Ana V. Lasa</a:t>
            </a:r>
          </a:p>
          <a:p>
            <a:r>
              <a:rPr lang="es-ES" sz="2400" dirty="0" smtClean="0"/>
              <a:t>ana.vicente@eez.csic.es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9189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5584" t="24371" r="35833" b="29851"/>
          <a:stretch/>
        </p:blipFill>
        <p:spPr>
          <a:xfrm>
            <a:off x="3459480" y="792480"/>
            <a:ext cx="5227320" cy="470916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322320" y="1722120"/>
            <a:ext cx="3657600" cy="487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5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2. Entorno gráfico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23" y="2403736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1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3"/>
          <a:srcRect b="6666"/>
          <a:stretch/>
        </p:blipFill>
        <p:spPr>
          <a:xfrm>
            <a:off x="114300" y="193356"/>
            <a:ext cx="12077700" cy="6340793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161769" y="738664"/>
            <a:ext cx="7763031" cy="3482816"/>
            <a:chOff x="161769" y="738664"/>
            <a:chExt cx="7763031" cy="3482816"/>
          </a:xfrm>
        </p:grpSpPr>
        <p:sp>
          <p:nvSpPr>
            <p:cNvPr id="5" name="Rectángulo 4"/>
            <p:cNvSpPr/>
            <p:nvPr/>
          </p:nvSpPr>
          <p:spPr>
            <a:xfrm>
              <a:off x="161769" y="738664"/>
              <a:ext cx="7763031" cy="348281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2743200" y="2064573"/>
              <a:ext cx="22402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 smtClean="0"/>
                <a:t>Editor de código</a:t>
              </a:r>
            </a:p>
            <a:p>
              <a:pPr algn="ctr"/>
              <a:r>
                <a:rPr lang="es-ES" sz="2400" dirty="0" smtClean="0"/>
                <a:t>(scripts)</a:t>
              </a:r>
              <a:endParaRPr lang="es-ES" sz="2400" dirty="0"/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161769" y="4084320"/>
            <a:ext cx="3881515" cy="1594812"/>
            <a:chOff x="161769" y="4084320"/>
            <a:chExt cx="3881515" cy="1594812"/>
          </a:xfrm>
        </p:grpSpPr>
        <p:sp>
          <p:nvSpPr>
            <p:cNvPr id="8" name="Rectángulo 7"/>
            <p:cNvSpPr/>
            <p:nvPr/>
          </p:nvSpPr>
          <p:spPr>
            <a:xfrm>
              <a:off x="161769" y="4084320"/>
              <a:ext cx="645951" cy="4724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0" name="Conector recto de flecha 9"/>
            <p:cNvCxnSpPr/>
            <p:nvPr/>
          </p:nvCxnSpPr>
          <p:spPr>
            <a:xfrm>
              <a:off x="655320" y="4495800"/>
              <a:ext cx="624840" cy="88392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uadroTexto 10"/>
            <p:cNvSpPr txBox="1"/>
            <p:nvPr/>
          </p:nvSpPr>
          <p:spPr>
            <a:xfrm>
              <a:off x="1269604" y="5217467"/>
              <a:ext cx="27736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Ejecución del código</a:t>
              </a:r>
              <a:endParaRPr lang="es-ES" sz="2400" dirty="0"/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55320" y="4175760"/>
            <a:ext cx="7437120" cy="1038999"/>
            <a:chOff x="655320" y="4175760"/>
            <a:chExt cx="7437120" cy="1038999"/>
          </a:xfrm>
        </p:grpSpPr>
        <p:sp>
          <p:nvSpPr>
            <p:cNvPr id="13" name="Rectángulo 12"/>
            <p:cNvSpPr/>
            <p:nvPr/>
          </p:nvSpPr>
          <p:spPr>
            <a:xfrm>
              <a:off x="655320" y="4175760"/>
              <a:ext cx="807720" cy="4419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5" name="Conector recto de flecha 14"/>
            <p:cNvCxnSpPr/>
            <p:nvPr/>
          </p:nvCxnSpPr>
          <p:spPr>
            <a:xfrm>
              <a:off x="1280160" y="4556760"/>
              <a:ext cx="670560" cy="381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uadroTexto 15"/>
            <p:cNvSpPr txBox="1"/>
            <p:nvPr/>
          </p:nvSpPr>
          <p:spPr>
            <a:xfrm>
              <a:off x="1950720" y="4753094"/>
              <a:ext cx="6141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Terminal ~  Shell (Linux), Terminal (Windows)</a:t>
              </a:r>
              <a:endParaRPr lang="es-ES" sz="2400" dirty="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7924800" y="738664"/>
            <a:ext cx="4046220" cy="1535697"/>
            <a:chOff x="7924800" y="738664"/>
            <a:chExt cx="4046220" cy="1535697"/>
          </a:xfrm>
        </p:grpSpPr>
        <p:sp>
          <p:nvSpPr>
            <p:cNvPr id="18" name="Rectángulo 17"/>
            <p:cNvSpPr/>
            <p:nvPr/>
          </p:nvSpPr>
          <p:spPr>
            <a:xfrm>
              <a:off x="7924800" y="738664"/>
              <a:ext cx="838200" cy="4195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8145780" y="1443364"/>
              <a:ext cx="38252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 smtClean="0"/>
                <a:t>Ambiente</a:t>
              </a:r>
              <a:r>
                <a:rPr lang="es-ES" sz="2400" dirty="0" smtClean="0"/>
                <a:t>: variables, funciones, objetos, </a:t>
              </a:r>
              <a:r>
                <a:rPr lang="es-ES" sz="2400" dirty="0" err="1" smtClean="0"/>
                <a:t>etc</a:t>
              </a:r>
              <a:endParaRPr lang="es-ES" sz="2400" dirty="0"/>
            </a:p>
          </p:txBody>
        </p:sp>
        <p:cxnSp>
          <p:nvCxnSpPr>
            <p:cNvPr id="21" name="Conector recto de flecha 20"/>
            <p:cNvCxnSpPr/>
            <p:nvPr/>
          </p:nvCxnSpPr>
          <p:spPr>
            <a:xfrm>
              <a:off x="8343900" y="1158240"/>
              <a:ext cx="419100" cy="3810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o 31"/>
          <p:cNvGrpSpPr/>
          <p:nvPr/>
        </p:nvGrpSpPr>
        <p:grpSpPr>
          <a:xfrm>
            <a:off x="8092440" y="737770"/>
            <a:ext cx="3825240" cy="2483703"/>
            <a:chOff x="8092440" y="737770"/>
            <a:chExt cx="3825240" cy="2483703"/>
          </a:xfrm>
        </p:grpSpPr>
        <p:sp>
          <p:nvSpPr>
            <p:cNvPr id="22" name="Rectángulo 21"/>
            <p:cNvSpPr/>
            <p:nvPr/>
          </p:nvSpPr>
          <p:spPr>
            <a:xfrm>
              <a:off x="8690610" y="737770"/>
              <a:ext cx="491490" cy="4204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3" name="Conector recto de flecha 22"/>
            <p:cNvCxnSpPr/>
            <p:nvPr/>
          </p:nvCxnSpPr>
          <p:spPr>
            <a:xfrm flipH="1">
              <a:off x="8961120" y="1158240"/>
              <a:ext cx="22860" cy="12094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uadroTexto 25"/>
            <p:cNvSpPr txBox="1"/>
            <p:nvPr/>
          </p:nvSpPr>
          <p:spPr>
            <a:xfrm>
              <a:off x="8092440" y="2390476"/>
              <a:ext cx="38252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 smtClean="0"/>
                <a:t>Historial</a:t>
              </a:r>
              <a:r>
                <a:rPr lang="es-ES" sz="2400" dirty="0" smtClean="0"/>
                <a:t>: listado de órdenes ejecutadas</a:t>
              </a:r>
              <a:endParaRPr lang="es-ES" sz="2400" dirty="0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924800" y="3332617"/>
            <a:ext cx="4155408" cy="3257104"/>
            <a:chOff x="7924800" y="3332617"/>
            <a:chExt cx="4155408" cy="3257104"/>
          </a:xfrm>
        </p:grpSpPr>
        <p:sp>
          <p:nvSpPr>
            <p:cNvPr id="27" name="Rectángulo 26"/>
            <p:cNvSpPr/>
            <p:nvPr/>
          </p:nvSpPr>
          <p:spPr>
            <a:xfrm>
              <a:off x="7924800" y="3332617"/>
              <a:ext cx="419100" cy="3935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9479666" y="5943390"/>
              <a:ext cx="26005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Listado de archivos en la ruta de trabajo</a:t>
              </a:r>
              <a:endParaRPr lang="es-ES" dirty="0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8343900" y="3026865"/>
            <a:ext cx="3131820" cy="699338"/>
            <a:chOff x="8343900" y="3026865"/>
            <a:chExt cx="3131820" cy="699338"/>
          </a:xfrm>
        </p:grpSpPr>
        <p:sp>
          <p:nvSpPr>
            <p:cNvPr id="35" name="Rectángulo 34"/>
            <p:cNvSpPr/>
            <p:nvPr/>
          </p:nvSpPr>
          <p:spPr>
            <a:xfrm>
              <a:off x="8343900" y="3332617"/>
              <a:ext cx="419100" cy="3935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8641080" y="3026865"/>
              <a:ext cx="28346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Visor de gráficos</a:t>
              </a:r>
              <a:endParaRPr lang="es-E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9572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b="4814"/>
          <a:stretch/>
        </p:blipFill>
        <p:spPr>
          <a:xfrm>
            <a:off x="0" y="138684"/>
            <a:ext cx="12030231" cy="644118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8420100" y="3276600"/>
            <a:ext cx="647700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9067800" y="2814935"/>
            <a:ext cx="38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Listado de paquetes</a:t>
            </a:r>
            <a:endParaRPr lang="es-ES" sz="2400" dirty="0"/>
          </a:p>
        </p:txBody>
      </p:sp>
      <p:grpSp>
        <p:nvGrpSpPr>
          <p:cNvPr id="9" name="Grupo 8"/>
          <p:cNvGrpSpPr/>
          <p:nvPr/>
        </p:nvGrpSpPr>
        <p:grpSpPr>
          <a:xfrm>
            <a:off x="6305550" y="5067300"/>
            <a:ext cx="1790700" cy="956964"/>
            <a:chOff x="6305550" y="5067300"/>
            <a:chExt cx="1790700" cy="956964"/>
          </a:xfrm>
        </p:grpSpPr>
        <p:sp>
          <p:nvSpPr>
            <p:cNvPr id="5" name="CuadroTexto 4"/>
            <p:cNvSpPr txBox="1"/>
            <p:nvPr/>
          </p:nvSpPr>
          <p:spPr>
            <a:xfrm>
              <a:off x="6305550" y="5067300"/>
              <a:ext cx="179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Instalados</a:t>
              </a:r>
              <a:endParaRPr lang="es-ES" sz="2400" dirty="0"/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6305550" y="5528965"/>
              <a:ext cx="179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Instalados</a:t>
              </a:r>
              <a:endParaRPr lang="es-ES" sz="2400" dirty="0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7852056" y="5260258"/>
              <a:ext cx="204866" cy="2350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7"/>
            <p:cNvSpPr/>
            <p:nvPr/>
          </p:nvSpPr>
          <p:spPr>
            <a:xfrm>
              <a:off x="7852056" y="5664547"/>
              <a:ext cx="204866" cy="359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6304322" y="6071234"/>
            <a:ext cx="1791927" cy="461665"/>
            <a:chOff x="6304322" y="6071234"/>
            <a:chExt cx="1791927" cy="461665"/>
          </a:xfrm>
        </p:grpSpPr>
        <p:sp>
          <p:nvSpPr>
            <p:cNvPr id="10" name="Rectángulo 9"/>
            <p:cNvSpPr/>
            <p:nvPr/>
          </p:nvSpPr>
          <p:spPr>
            <a:xfrm>
              <a:off x="7833838" y="6126521"/>
              <a:ext cx="262411" cy="4063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6304322" y="6071234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 smtClean="0"/>
                <a:t>Disponibles</a:t>
              </a:r>
              <a:endParaRPr lang="es-E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411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77334" y="2558703"/>
            <a:ext cx="4559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u="sng" dirty="0" smtClean="0"/>
              <a:t>Editor de código: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Donde se “prepara” el código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Desarrollo de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Permite guardar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No se ejecuta automáticamente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236634" y="2558703"/>
            <a:ext cx="4559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u="sng" dirty="0" smtClean="0"/>
              <a:t>Consola</a:t>
            </a:r>
            <a:r>
              <a:rPr lang="es-ES" sz="2400" b="1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Donde se ejecuta el código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No se desarrollan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No hay opción de guardar el código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/>
              <a:t>Ejecución automática </a:t>
            </a:r>
            <a:r>
              <a:rPr lang="es-ES" sz="2400" dirty="0" smtClean="0">
                <a:sym typeface="Wingdings" panose="05000000000000000000" pitchFamily="2" charset="2"/>
              </a:rPr>
              <a:t> visualización de resultados</a:t>
            </a:r>
            <a:endParaRPr lang="es-ES" sz="24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2.1 Diferencias entre Editor de código y Consola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07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b="6197"/>
          <a:stretch/>
        </p:blipFill>
        <p:spPr>
          <a:xfrm>
            <a:off x="787077" y="1513942"/>
            <a:ext cx="10128107" cy="534405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460500" y="2742168"/>
            <a:ext cx="881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</a:rPr>
              <a:t>Tools &gt; Global </a:t>
            </a:r>
            <a:r>
              <a:rPr lang="es-ES" sz="2400" dirty="0" err="1" smtClean="0">
                <a:solidFill>
                  <a:schemeClr val="bg1"/>
                </a:solidFill>
              </a:rPr>
              <a:t>Options</a:t>
            </a:r>
            <a:r>
              <a:rPr lang="es-ES" sz="2400" dirty="0" smtClean="0">
                <a:solidFill>
                  <a:schemeClr val="bg1"/>
                </a:solidFill>
              </a:rPr>
              <a:t> &gt; </a:t>
            </a:r>
            <a:r>
              <a:rPr lang="es-ES" sz="2400" dirty="0" err="1" smtClean="0">
                <a:solidFill>
                  <a:schemeClr val="bg1"/>
                </a:solidFill>
              </a:rPr>
              <a:t>Appareance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2.2 Cambiar apariencia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539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058280" y="2207228"/>
            <a:ext cx="4821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2400" dirty="0" smtClean="0"/>
              <a:t>Instalación de R y </a:t>
            </a:r>
            <a:r>
              <a:rPr lang="es-ES" sz="2400" dirty="0" err="1" smtClean="0"/>
              <a:t>Rstudio</a:t>
            </a:r>
            <a:endParaRPr lang="es-ES" sz="2400" dirty="0" smtClean="0"/>
          </a:p>
          <a:p>
            <a:pPr marL="342900" indent="-342900">
              <a:buAutoNum type="arabicPeriod"/>
            </a:pPr>
            <a:r>
              <a:rPr lang="es-ES" sz="2400" dirty="0" smtClean="0"/>
              <a:t>Entorno gráfico</a:t>
            </a:r>
          </a:p>
          <a:p>
            <a:pPr marL="342900" indent="-342900">
              <a:buAutoNum type="arabicPeriod"/>
            </a:pPr>
            <a:r>
              <a:rPr lang="es-ES" sz="2400" dirty="0" smtClean="0"/>
              <a:t>Tipos de estructuras básicas</a:t>
            </a:r>
          </a:p>
          <a:p>
            <a:pPr marL="342900" indent="-342900">
              <a:buAutoNum type="arabicPeriod"/>
            </a:pPr>
            <a:r>
              <a:rPr lang="es-ES" sz="2400" dirty="0" smtClean="0"/>
              <a:t>Instalación de paquetes</a:t>
            </a:r>
            <a:endParaRPr lang="es-ES" sz="24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77334" y="609600"/>
            <a:ext cx="5098433" cy="1320800"/>
          </a:xfrm>
        </p:spPr>
        <p:txBody>
          <a:bodyPr/>
          <a:lstStyle/>
          <a:p>
            <a:r>
              <a:rPr lang="es-ES" dirty="0" smtClean="0"/>
              <a:t>Índice de contenidos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218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1. Instalación de R y </a:t>
            </a:r>
            <a:r>
              <a:rPr lang="es-ES" dirty="0" err="1" smtClean="0"/>
              <a:t>RStudio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677334" y="5391874"/>
            <a:ext cx="494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hlinkClick r:id="rId2"/>
              </a:rPr>
              <a:t>https://posit.co/download/rstudio-desktop/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677334" y="1713885"/>
            <a:ext cx="100888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R</a:t>
            </a:r>
            <a:r>
              <a:rPr lang="es-ES" dirty="0" smtClean="0"/>
              <a:t>: lenguaje de programación</a:t>
            </a:r>
          </a:p>
          <a:p>
            <a:r>
              <a:rPr lang="es-ES" b="1" dirty="0" smtClean="0"/>
              <a:t>R Studio</a:t>
            </a:r>
            <a:r>
              <a:rPr lang="es-ES" dirty="0" smtClean="0"/>
              <a:t>: IDE (</a:t>
            </a:r>
            <a:r>
              <a:rPr lang="es-ES" i="1" dirty="0" err="1" smtClean="0"/>
              <a:t>Integrated</a:t>
            </a:r>
            <a:r>
              <a:rPr lang="es-ES" i="1" dirty="0" smtClean="0"/>
              <a:t> </a:t>
            </a:r>
            <a:r>
              <a:rPr lang="es-ES" i="1" dirty="0" err="1" smtClean="0"/>
              <a:t>Development</a:t>
            </a:r>
            <a:r>
              <a:rPr lang="es-ES" i="1" dirty="0" smtClean="0"/>
              <a:t> </a:t>
            </a:r>
            <a:r>
              <a:rPr lang="es-ES" i="1" dirty="0" err="1" smtClean="0"/>
              <a:t>Environment</a:t>
            </a:r>
            <a:r>
              <a:rPr lang="es-ES" i="1" dirty="0" smtClean="0"/>
              <a:t>, </a:t>
            </a:r>
            <a:r>
              <a:rPr lang="es-ES" dirty="0" smtClean="0"/>
              <a:t>Entorno de desarrollo integrado)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Software </a:t>
            </a:r>
            <a:r>
              <a:rPr lang="es-ES" b="1" dirty="0" smtClean="0"/>
              <a:t>libre</a:t>
            </a:r>
            <a:r>
              <a:rPr lang="es-ES" dirty="0" smtClean="0"/>
              <a:t>, código </a:t>
            </a:r>
            <a:r>
              <a:rPr lang="es-ES" b="1" dirty="0" smtClean="0"/>
              <a:t>abierto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Gran </a:t>
            </a:r>
            <a:r>
              <a:rPr lang="es-ES" b="1" dirty="0" smtClean="0"/>
              <a:t>comunidad</a:t>
            </a:r>
            <a:r>
              <a:rPr lang="es-ES" dirty="0" smtClean="0"/>
              <a:t> desarrollando ( &gt;8000 paquetes en CRAN)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Funciona en casi todos los </a:t>
            </a:r>
            <a:r>
              <a:rPr lang="es-ES" b="1" dirty="0" smtClean="0"/>
              <a:t>sistemas operativos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Capacidades </a:t>
            </a:r>
            <a:r>
              <a:rPr lang="es-ES" b="1" dirty="0" smtClean="0"/>
              <a:t>gráficas</a:t>
            </a:r>
            <a:r>
              <a:rPr lang="es-ES" dirty="0" smtClean="0"/>
              <a:t> sofisticadas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Ideal para </a:t>
            </a:r>
            <a:r>
              <a:rPr lang="es-ES" b="1" dirty="0" smtClean="0"/>
              <a:t>análisis estadísticos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Muy popular en la comunidad </a:t>
            </a:r>
            <a:r>
              <a:rPr lang="es-ES" b="1" dirty="0" smtClean="0"/>
              <a:t>bioinformática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677334" y="4673392"/>
            <a:ext cx="382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Descarga e instalación: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46700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084" t="12815" r="11500" b="9704"/>
          <a:stretch/>
        </p:blipFill>
        <p:spPr>
          <a:xfrm>
            <a:off x="213360" y="502795"/>
            <a:ext cx="11871960" cy="6355205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0" y="2514600"/>
            <a:ext cx="6111240" cy="4343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10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259" r="8917" b="6296"/>
          <a:stretch/>
        </p:blipFill>
        <p:spPr>
          <a:xfrm>
            <a:off x="0" y="579120"/>
            <a:ext cx="11810439" cy="58674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931920" y="1615440"/>
            <a:ext cx="3459480" cy="9448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95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3704" r="9417" b="20074"/>
          <a:stretch/>
        </p:blipFill>
        <p:spPr>
          <a:xfrm>
            <a:off x="182778" y="1249680"/>
            <a:ext cx="11673942" cy="48006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574280" y="1844040"/>
            <a:ext cx="1767840" cy="4114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99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4000" b="19185"/>
          <a:stretch/>
        </p:blipFill>
        <p:spPr>
          <a:xfrm>
            <a:off x="0" y="1221002"/>
            <a:ext cx="12241271" cy="460067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606040" y="1584960"/>
            <a:ext cx="367284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40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349415" y="1112520"/>
            <a:ext cx="7258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Dejar todos los parámetros por defecto y aceptar todo</a:t>
            </a:r>
            <a:endParaRPr lang="es-ES" sz="2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6167" t="53704" r="85750" b="34592"/>
          <a:stretch/>
        </p:blipFill>
        <p:spPr>
          <a:xfrm>
            <a:off x="3032760" y="2272546"/>
            <a:ext cx="3892180" cy="316992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49415" y="2272546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Icono: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43175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084" t="12815" r="11500" b="9704"/>
          <a:stretch/>
        </p:blipFill>
        <p:spPr>
          <a:xfrm>
            <a:off x="213360" y="502795"/>
            <a:ext cx="11871960" cy="635520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080760" y="2514600"/>
            <a:ext cx="6111240" cy="4343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591300" y="5654040"/>
            <a:ext cx="509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DEJAR TODOS LOS PARÁMETROS POR DEFECTO Y ACEPTAR TODO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095286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98</TotalTime>
  <Words>319</Words>
  <Application>Microsoft Office PowerPoint</Application>
  <PresentationFormat>Panorámica</PresentationFormat>
  <Paragraphs>57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Trebuchet MS</vt:lpstr>
      <vt:lpstr>Wingdings</vt:lpstr>
      <vt:lpstr>Wingdings 3</vt:lpstr>
      <vt:lpstr>Faceta</vt:lpstr>
      <vt:lpstr>Introducción a R y RStudio</vt:lpstr>
      <vt:lpstr>Índice de contenidos</vt:lpstr>
      <vt:lpstr>1. Instalación de R y RStudio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2. Entorno gráfico</vt:lpstr>
      <vt:lpstr>Presentación de PowerPoint</vt:lpstr>
      <vt:lpstr>Presentación de PowerPoint</vt:lpstr>
      <vt:lpstr>2.1 Diferencias entre Editor de código y Consola</vt:lpstr>
      <vt:lpstr>2.2 Cambiar apariencia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R y RStudio</dc:title>
  <dc:creator>ANA vicente lasa</dc:creator>
  <cp:lastModifiedBy>ANA vicente lasa</cp:lastModifiedBy>
  <cp:revision>11</cp:revision>
  <dcterms:created xsi:type="dcterms:W3CDTF">2025-04-18T09:46:30Z</dcterms:created>
  <dcterms:modified xsi:type="dcterms:W3CDTF">2025-04-27T14:28:49Z</dcterms:modified>
</cp:coreProperties>
</file>